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7079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Mini-Projet GestionStock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7940"/>
            <a:ext cx="9331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8. Réponses aux Questions d'Oral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66881"/>
            <a:ext cx="4196358" cy="3037642"/>
          </a:xfrm>
          <a:prstGeom prst="roundRect">
            <a:avLst>
              <a:gd name="adj" fmla="val 3136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181" y="2561273"/>
            <a:ext cx="272177" cy="27217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79" y="5537954"/>
            <a:ext cx="272177" cy="272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64431" y="3037522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Pourquoi éviter root pour une application ?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64431" y="3882271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 a tous les privilèges. Une compromission donnerait un accès total. Le principe du moindre privilège est essentiel.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666881"/>
            <a:ext cx="4196358" cy="3037642"/>
          </a:xfrm>
          <a:prstGeom prst="roundRect">
            <a:avLst>
              <a:gd name="adj" fmla="val 3136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53" y="2561273"/>
            <a:ext cx="272177" cy="272177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751" y="5537954"/>
            <a:ext cx="272177" cy="2721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87603" y="3037522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Pourquoi limiter les privilèges ?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587603" y="3882271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Réduit la surface d'attaque, prévient les erreurs humaines, facilite l'audit et assure la conformité.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666881"/>
            <a:ext cx="4196358" cy="3037642"/>
          </a:xfrm>
          <a:prstGeom prst="roundRect">
            <a:avLst>
              <a:gd name="adj" fmla="val 3136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525" y="2561273"/>
            <a:ext cx="272177" cy="272177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9923" y="5537954"/>
            <a:ext cx="272177" cy="27217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010775" y="3037522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Pourquoi restreindre les connexions par IP ?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010775" y="3882271"/>
            <a:ext cx="34550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Ajoute une couche de sécurité, limite les tentatives de brute-force et segmente le réseau.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3790" y="604468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4159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42621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 projet a permis de mettre en pratique les bonnes pratiques de sécurité et d'exploitation d'une base de données MariaDB, garantissant l'intégrité et la disponibilité des données.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688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Sommaire du Projet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774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32534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Création &amp; Schéma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7972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données et structure des tables.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7774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132534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06842"/>
            <a:ext cx="2856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Données &amp; Requêtes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7972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Insertion des données et requêtes SQL métier.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7774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132534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Utilisateurs &amp; Droits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79726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des privilèges et tests.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199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274945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449252"/>
            <a:ext cx="3747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Sauvegarde &amp; Restauration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93967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Procédures de sécurité des données.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199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274945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44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 Orales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93967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Réponses aux questions clés sur la sécurité.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81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Création de la Base de Données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259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base de données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GestionStock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 créée avec le jeu de caractères UTF8MB4 pour une compatibilité maximale.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406860"/>
            <a:ext cx="7556421" cy="2154555"/>
          </a:xfrm>
          <a:prstGeom prst="roundRect">
            <a:avLst>
              <a:gd name="adj" fmla="val 4422"/>
            </a:avLst>
          </a:prstGeom>
          <a:solidFill>
            <a:srgbClr val="343232"/>
          </a:solidFill>
          <a:ln/>
        </p:spPr>
      </p:sp>
      <p:sp>
        <p:nvSpPr>
          <p:cNvPr id="6" name="Shape 3"/>
          <p:cNvSpPr/>
          <p:nvPr/>
        </p:nvSpPr>
        <p:spPr>
          <a:xfrm>
            <a:off x="782479" y="4406860"/>
            <a:ext cx="7579043" cy="2154555"/>
          </a:xfrm>
          <a:prstGeom prst="roundRect">
            <a:avLst>
              <a:gd name="adj" fmla="val 1579"/>
            </a:avLst>
          </a:prstGeom>
          <a:solidFill>
            <a:srgbClr val="343232"/>
          </a:solidFill>
          <a:ln/>
        </p:spPr>
      </p:sp>
      <p:sp>
        <p:nvSpPr>
          <p:cNvPr id="7" name="Text 4"/>
          <p:cNvSpPr/>
          <p:nvPr/>
        </p:nvSpPr>
        <p:spPr>
          <a:xfrm>
            <a:off x="1009293" y="4576882"/>
            <a:ext cx="71254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DATABASE GestionStock
CHARACTER SET utf8mb4
COLLATE utf8mb4_general_ci;
USE GestionStock;
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97869" y="597337"/>
            <a:ext cx="7241024" cy="525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Structure des Tables et Relations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997869" y="1542931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1997869" y="1994654"/>
            <a:ext cx="5112187" cy="2403872"/>
          </a:xfrm>
          <a:prstGeom prst="roundRect">
            <a:avLst>
              <a:gd name="adj" fmla="val 2938"/>
            </a:avLst>
          </a:prstGeom>
          <a:solidFill>
            <a:srgbClr val="343232"/>
          </a:solidFill>
          <a:ln/>
        </p:spPr>
      </p:sp>
      <p:sp>
        <p:nvSpPr>
          <p:cNvPr id="5" name="Shape 3"/>
          <p:cNvSpPr/>
          <p:nvPr/>
        </p:nvSpPr>
        <p:spPr>
          <a:xfrm>
            <a:off x="1989534" y="1994654"/>
            <a:ext cx="5128855" cy="2403872"/>
          </a:xfrm>
          <a:prstGeom prst="roundRect">
            <a:avLst>
              <a:gd name="adj" fmla="val 1049"/>
            </a:avLst>
          </a:prstGeom>
          <a:solidFill>
            <a:srgbClr val="343232"/>
          </a:solidFill>
          <a:ln/>
        </p:spPr>
      </p:sp>
      <p:sp>
        <p:nvSpPr>
          <p:cNvPr id="6" name="Text 4"/>
          <p:cNvSpPr/>
          <p:nvPr/>
        </p:nvSpPr>
        <p:spPr>
          <a:xfrm>
            <a:off x="2157651" y="2120741"/>
            <a:ext cx="4792623" cy="21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User (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id INT AUTO_INCREMENT PRIMARY KEY,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nom VARCHAR(100) NOT NULL,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prenom VARCHAR(100) NOT NULL,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email VARCHAR(191) UNIQUE NOT NULL,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role VARCHAR(50) DEFAULT 'client',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date_creation DATETIME DEFAULT CURRENT_TIMESTAMP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      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997869" y="4587597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Produit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1997869" y="5039320"/>
            <a:ext cx="5112187" cy="2403872"/>
          </a:xfrm>
          <a:prstGeom prst="roundRect">
            <a:avLst>
              <a:gd name="adj" fmla="val 2938"/>
            </a:avLst>
          </a:prstGeom>
          <a:solidFill>
            <a:srgbClr val="343232"/>
          </a:solidFill>
          <a:ln/>
        </p:spPr>
      </p:sp>
      <p:sp>
        <p:nvSpPr>
          <p:cNvPr id="9" name="Shape 7"/>
          <p:cNvSpPr/>
          <p:nvPr/>
        </p:nvSpPr>
        <p:spPr>
          <a:xfrm>
            <a:off x="1989534" y="5039320"/>
            <a:ext cx="5128855" cy="2403872"/>
          </a:xfrm>
          <a:prstGeom prst="roundRect">
            <a:avLst>
              <a:gd name="adj" fmla="val 1049"/>
            </a:avLst>
          </a:prstGeom>
          <a:solidFill>
            <a:srgbClr val="343232"/>
          </a:solidFill>
          <a:ln/>
        </p:spPr>
      </p:sp>
      <p:sp>
        <p:nvSpPr>
          <p:cNvPr id="10" name="Text 8"/>
          <p:cNvSpPr/>
          <p:nvPr/>
        </p:nvSpPr>
        <p:spPr>
          <a:xfrm>
            <a:off x="2157651" y="5165408"/>
            <a:ext cx="4792623" cy="21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produit (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id INT AUTO_INCREMENT PRIMARY KEY,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nom VARCHAR(255) NOT NULL,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stock INT DEFAULT 0,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prix DECIMAL(10,2) NOT NULL,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id_type INT,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FOREIGN KEY (id_type) REFERENCES typeProduit(id)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     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27727" y="1542931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Facture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27727" y="1994654"/>
            <a:ext cx="5112187" cy="2941796"/>
          </a:xfrm>
          <a:prstGeom prst="roundRect">
            <a:avLst>
              <a:gd name="adj" fmla="val 2400"/>
            </a:avLst>
          </a:prstGeom>
          <a:solidFill>
            <a:srgbClr val="343232"/>
          </a:solidFill>
          <a:ln/>
        </p:spPr>
      </p:sp>
      <p:sp>
        <p:nvSpPr>
          <p:cNvPr id="13" name="Shape 11"/>
          <p:cNvSpPr/>
          <p:nvPr/>
        </p:nvSpPr>
        <p:spPr>
          <a:xfrm>
            <a:off x="7519392" y="1994654"/>
            <a:ext cx="5128855" cy="2941796"/>
          </a:xfrm>
          <a:prstGeom prst="roundRect">
            <a:avLst>
              <a:gd name="adj" fmla="val 857"/>
            </a:avLst>
          </a:prstGeom>
          <a:solidFill>
            <a:srgbClr val="343232"/>
          </a:solidFill>
          <a:ln/>
        </p:spPr>
      </p:sp>
      <p:sp>
        <p:nvSpPr>
          <p:cNvPr id="14" name="Text 12"/>
          <p:cNvSpPr/>
          <p:nvPr/>
        </p:nvSpPr>
        <p:spPr>
          <a:xfrm>
            <a:off x="7687508" y="2120741"/>
            <a:ext cx="4792623" cy="26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Facture (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id INT AUTO_INCREMENT PRIMARY KEY,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id_user INT,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id_produit INT,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quantite INT NOT NULL,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date_facture DATETIME DEFAULT CURRENT_TIMESTAMP,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montant_total DECIMAL(10,2),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FOREIGN KEY (id_user) REFERENCES User(id),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FOREIGN KEY (id_produit) REFERENCES produit(id)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527727" y="5125522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TypeProduit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527727" y="5577245"/>
            <a:ext cx="5112187" cy="1328023"/>
          </a:xfrm>
          <a:prstGeom prst="roundRect">
            <a:avLst>
              <a:gd name="adj" fmla="val 5317"/>
            </a:avLst>
          </a:prstGeom>
          <a:solidFill>
            <a:srgbClr val="343232"/>
          </a:solidFill>
          <a:ln/>
        </p:spPr>
      </p:sp>
      <p:sp>
        <p:nvSpPr>
          <p:cNvPr id="17" name="Shape 15"/>
          <p:cNvSpPr/>
          <p:nvPr/>
        </p:nvSpPr>
        <p:spPr>
          <a:xfrm>
            <a:off x="7519392" y="5577245"/>
            <a:ext cx="5128855" cy="1328023"/>
          </a:xfrm>
          <a:prstGeom prst="roundRect">
            <a:avLst>
              <a:gd name="adj" fmla="val 1899"/>
            </a:avLst>
          </a:prstGeom>
          <a:solidFill>
            <a:srgbClr val="343232"/>
          </a:solidFill>
          <a:ln/>
        </p:spPr>
      </p:sp>
      <p:sp>
        <p:nvSpPr>
          <p:cNvPr id="18" name="Text 16"/>
          <p:cNvSpPr/>
          <p:nvPr/>
        </p:nvSpPr>
        <p:spPr>
          <a:xfrm>
            <a:off x="7687508" y="5703332"/>
            <a:ext cx="4792623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typeProduit (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id INT AUTO_INCREMENT PRIMARY KEY,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nom VARCHAR(100) NOT NULL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   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3209" y="473988"/>
            <a:ext cx="3447812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Schéma Relationnel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209" y="1163479"/>
            <a:ext cx="861893" cy="10342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97386" y="1335762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typeProduit (1)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2897386" y="1708428"/>
            <a:ext cx="9869805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type peut avoir plusieurs produits.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09" y="2197775"/>
            <a:ext cx="861893" cy="10342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97386" y="2370058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→ (N) produit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2897386" y="2742724"/>
            <a:ext cx="9869805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Relation un à plusieurs.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209" y="3425904"/>
            <a:ext cx="861893" cy="10342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97386" y="3598188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produit (1)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2897386" y="3970853"/>
            <a:ext cx="9869805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produit peut apparaître sur plusieurs factures.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209" y="4460200"/>
            <a:ext cx="861893" cy="103429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897386" y="4632484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→ (N) Facture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2897386" y="5005149"/>
            <a:ext cx="9869805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Relation un à plusieurs.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209" y="5688330"/>
            <a:ext cx="861893" cy="103429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897386" y="5860613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(1)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2897386" y="6233279"/>
            <a:ext cx="9869805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utilisateur peut avoir plusieurs factures.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209" y="6722626"/>
            <a:ext cx="861893" cy="103429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897386" y="6894909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→ (N) Facture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2897386" y="7267575"/>
            <a:ext cx="9869805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Relation un à plusieurs.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1983"/>
            <a:ext cx="6850380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Insertion des Données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1647" y="1894165"/>
            <a:ext cx="293751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Types de Produits (5)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1647" y="2473643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Alimentation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1647" y="2914650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Périphérique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1647" y="3355658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Matériel portable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1647" y="3796665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1647" y="4237673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Câblage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1647" y="482572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Utilisateurs (5)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1647" y="5405199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Jean Dupont (admin)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1647" y="5846207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Sophie Martin (manager)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1647" y="6287214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Pierre Bernard (vendeur)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1647" y="6728222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Marie Petit (client)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1647" y="7169229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Luc Durand (technicien)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55488" y="1894165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Produits (20)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4855488" y="2473643"/>
            <a:ext cx="3504486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produits par type, couvrant diverses catégories comme alimentations, claviers, laptops, switches et câbles.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855488" y="414754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Factures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4855488" y="4727019"/>
            <a:ext cx="3504486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Exemples de factures liant utilisateurs et produits, avec quantités et montants totaux.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596" y="1119783"/>
            <a:ext cx="5089088" cy="59900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56379" y="1072039"/>
            <a:ext cx="4538067" cy="496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Requêtes SQL Métier</a:t>
            </a:r>
            <a:endParaRPr lang="en-US" sz="3100" dirty="0"/>
          </a:p>
        </p:txBody>
      </p:sp>
      <p:sp>
        <p:nvSpPr>
          <p:cNvPr id="5" name="Shape 1"/>
          <p:cNvSpPr/>
          <p:nvPr/>
        </p:nvSpPr>
        <p:spPr>
          <a:xfrm>
            <a:off x="556379" y="2045494"/>
            <a:ext cx="3936087" cy="2611636"/>
          </a:xfrm>
          <a:prstGeom prst="roundRect">
            <a:avLst>
              <a:gd name="adj" fmla="val 4202"/>
            </a:avLst>
          </a:prstGeom>
          <a:solidFill>
            <a:srgbClr val="272525"/>
          </a:solidFill>
          <a:ln/>
        </p:spPr>
      </p:sp>
      <p:sp>
        <p:nvSpPr>
          <p:cNvPr id="6" name="Shape 2"/>
          <p:cNvSpPr/>
          <p:nvPr/>
        </p:nvSpPr>
        <p:spPr>
          <a:xfrm>
            <a:off x="556379" y="2022634"/>
            <a:ext cx="3936087" cy="91440"/>
          </a:xfrm>
          <a:prstGeom prst="roundRect">
            <a:avLst>
              <a:gd name="adj" fmla="val 73018"/>
            </a:avLst>
          </a:prstGeom>
          <a:solidFill>
            <a:srgbClr val="2B0AFF"/>
          </a:solidFill>
          <a:ln/>
        </p:spPr>
      </p:sp>
      <p:sp>
        <p:nvSpPr>
          <p:cNvPr id="7" name="Shape 3"/>
          <p:cNvSpPr/>
          <p:nvPr/>
        </p:nvSpPr>
        <p:spPr>
          <a:xfrm>
            <a:off x="2285940" y="1807131"/>
            <a:ext cx="476845" cy="476845"/>
          </a:xfrm>
          <a:prstGeom prst="roundRect">
            <a:avLst>
              <a:gd name="adj" fmla="val 191760"/>
            </a:avLst>
          </a:prstGeom>
          <a:solidFill>
            <a:srgbClr val="2B0AFF"/>
          </a:solidFill>
          <a:ln/>
        </p:spPr>
      </p:sp>
      <p:sp>
        <p:nvSpPr>
          <p:cNvPr id="8" name="Text 4"/>
          <p:cNvSpPr/>
          <p:nvPr/>
        </p:nvSpPr>
        <p:spPr>
          <a:xfrm>
            <a:off x="2428935" y="1926312"/>
            <a:ext cx="19073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38188" y="2442805"/>
            <a:ext cx="198703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Produits par Type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38188" y="2786539"/>
            <a:ext cx="3572470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Compte le nombre de produits pour chaque catégorie.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738188" y="3474006"/>
            <a:ext cx="3572470" cy="1001316"/>
          </a:xfrm>
          <a:prstGeom prst="roundRect">
            <a:avLst>
              <a:gd name="adj" fmla="val 6668"/>
            </a:avLst>
          </a:prstGeom>
          <a:solidFill>
            <a:srgbClr val="343232"/>
          </a:solidFill>
          <a:ln/>
        </p:spPr>
      </p:sp>
      <p:sp>
        <p:nvSpPr>
          <p:cNvPr id="12" name="Shape 8"/>
          <p:cNvSpPr/>
          <p:nvPr/>
        </p:nvSpPr>
        <p:spPr>
          <a:xfrm>
            <a:off x="730329" y="3474006"/>
            <a:ext cx="3588187" cy="1001316"/>
          </a:xfrm>
          <a:prstGeom prst="roundRect">
            <a:avLst>
              <a:gd name="adj" fmla="val 2381"/>
            </a:avLst>
          </a:prstGeom>
          <a:solidFill>
            <a:srgbClr val="343232"/>
          </a:solidFill>
          <a:ln/>
        </p:spPr>
      </p:sp>
      <p:sp>
        <p:nvSpPr>
          <p:cNvPr id="13" name="Text 9"/>
          <p:cNvSpPr/>
          <p:nvPr/>
        </p:nvSpPr>
        <p:spPr>
          <a:xfrm>
            <a:off x="889278" y="3593187"/>
            <a:ext cx="3270290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t.nom, COUNT(p.id) FROM typeProduit t LEFT JOIN produit p ON t.id = p.id_type GROUP BY t.nom;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4651415" y="2045494"/>
            <a:ext cx="3936206" cy="2611636"/>
          </a:xfrm>
          <a:prstGeom prst="roundRect">
            <a:avLst>
              <a:gd name="adj" fmla="val 4202"/>
            </a:avLst>
          </a:prstGeom>
          <a:solidFill>
            <a:srgbClr val="272525"/>
          </a:solidFill>
          <a:ln/>
        </p:spPr>
      </p:sp>
      <p:sp>
        <p:nvSpPr>
          <p:cNvPr id="15" name="Shape 11"/>
          <p:cNvSpPr/>
          <p:nvPr/>
        </p:nvSpPr>
        <p:spPr>
          <a:xfrm>
            <a:off x="4651415" y="2022634"/>
            <a:ext cx="3936206" cy="91440"/>
          </a:xfrm>
          <a:prstGeom prst="roundRect">
            <a:avLst>
              <a:gd name="adj" fmla="val 73018"/>
            </a:avLst>
          </a:prstGeom>
          <a:solidFill>
            <a:srgbClr val="2B0AFF"/>
          </a:solidFill>
          <a:ln/>
        </p:spPr>
      </p:sp>
      <p:sp>
        <p:nvSpPr>
          <p:cNvPr id="16" name="Shape 12"/>
          <p:cNvSpPr/>
          <p:nvPr/>
        </p:nvSpPr>
        <p:spPr>
          <a:xfrm>
            <a:off x="6381095" y="1807131"/>
            <a:ext cx="476845" cy="476845"/>
          </a:xfrm>
          <a:prstGeom prst="roundRect">
            <a:avLst>
              <a:gd name="adj" fmla="val 191760"/>
            </a:avLst>
          </a:prstGeom>
          <a:solidFill>
            <a:srgbClr val="2B0AFF"/>
          </a:solidFill>
          <a:ln/>
        </p:spPr>
      </p:sp>
      <p:sp>
        <p:nvSpPr>
          <p:cNvPr id="17" name="Text 13"/>
          <p:cNvSpPr/>
          <p:nvPr/>
        </p:nvSpPr>
        <p:spPr>
          <a:xfrm>
            <a:off x="6524089" y="1926312"/>
            <a:ext cx="19073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4833223" y="2442805"/>
            <a:ext cx="217312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Valeur Totale du Stock</a:t>
            </a:r>
            <a:endParaRPr lang="en-US" sz="1550" dirty="0"/>
          </a:p>
        </p:txBody>
      </p:sp>
      <p:sp>
        <p:nvSpPr>
          <p:cNvPr id="19" name="Text 15"/>
          <p:cNvSpPr/>
          <p:nvPr/>
        </p:nvSpPr>
        <p:spPr>
          <a:xfrm>
            <a:off x="4833223" y="2786539"/>
            <a:ext cx="3572589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Calcule la valeur totale du stock par type de produit.</a:t>
            </a:r>
            <a:endParaRPr lang="en-US" sz="1250" dirty="0"/>
          </a:p>
        </p:txBody>
      </p:sp>
      <p:sp>
        <p:nvSpPr>
          <p:cNvPr id="20" name="Shape 16"/>
          <p:cNvSpPr/>
          <p:nvPr/>
        </p:nvSpPr>
        <p:spPr>
          <a:xfrm>
            <a:off x="4833223" y="3474006"/>
            <a:ext cx="3572589" cy="1001316"/>
          </a:xfrm>
          <a:prstGeom prst="roundRect">
            <a:avLst>
              <a:gd name="adj" fmla="val 6668"/>
            </a:avLst>
          </a:prstGeom>
          <a:solidFill>
            <a:srgbClr val="343232"/>
          </a:solidFill>
          <a:ln/>
        </p:spPr>
      </p:sp>
      <p:sp>
        <p:nvSpPr>
          <p:cNvPr id="21" name="Shape 17"/>
          <p:cNvSpPr/>
          <p:nvPr/>
        </p:nvSpPr>
        <p:spPr>
          <a:xfrm>
            <a:off x="4825365" y="3474006"/>
            <a:ext cx="3588306" cy="1001316"/>
          </a:xfrm>
          <a:prstGeom prst="roundRect">
            <a:avLst>
              <a:gd name="adj" fmla="val 2381"/>
            </a:avLst>
          </a:prstGeom>
          <a:solidFill>
            <a:srgbClr val="343232"/>
          </a:solidFill>
          <a:ln/>
        </p:spPr>
      </p:sp>
      <p:sp>
        <p:nvSpPr>
          <p:cNvPr id="22" name="Text 18"/>
          <p:cNvSpPr/>
          <p:nvPr/>
        </p:nvSpPr>
        <p:spPr>
          <a:xfrm>
            <a:off x="4984313" y="3593187"/>
            <a:ext cx="3270409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t.nom, SUM(p.stock * p.prix) FROM typeProduit t JOIN produit p ON t.id = p.id_type GROUP BY t.nom;</a:t>
            </a:r>
            <a:endParaRPr lang="en-US" sz="1250" dirty="0"/>
          </a:p>
        </p:txBody>
      </p:sp>
      <p:sp>
        <p:nvSpPr>
          <p:cNvPr id="23" name="Shape 19"/>
          <p:cNvSpPr/>
          <p:nvPr/>
        </p:nvSpPr>
        <p:spPr>
          <a:xfrm>
            <a:off x="556379" y="5054441"/>
            <a:ext cx="8031242" cy="2103001"/>
          </a:xfrm>
          <a:prstGeom prst="roundRect">
            <a:avLst>
              <a:gd name="adj" fmla="val 5218"/>
            </a:avLst>
          </a:prstGeom>
          <a:solidFill>
            <a:srgbClr val="272525"/>
          </a:solidFill>
          <a:ln/>
        </p:spPr>
      </p:sp>
      <p:sp>
        <p:nvSpPr>
          <p:cNvPr id="24" name="Shape 20"/>
          <p:cNvSpPr/>
          <p:nvPr/>
        </p:nvSpPr>
        <p:spPr>
          <a:xfrm>
            <a:off x="556379" y="5031581"/>
            <a:ext cx="8031242" cy="91440"/>
          </a:xfrm>
          <a:prstGeom prst="roundRect">
            <a:avLst>
              <a:gd name="adj" fmla="val 73018"/>
            </a:avLst>
          </a:prstGeom>
          <a:solidFill>
            <a:srgbClr val="2B0AFF"/>
          </a:solidFill>
          <a:ln/>
        </p:spPr>
      </p:sp>
      <p:sp>
        <p:nvSpPr>
          <p:cNvPr id="25" name="Shape 21"/>
          <p:cNvSpPr/>
          <p:nvPr/>
        </p:nvSpPr>
        <p:spPr>
          <a:xfrm>
            <a:off x="4333577" y="4816078"/>
            <a:ext cx="476845" cy="476845"/>
          </a:xfrm>
          <a:prstGeom prst="roundRect">
            <a:avLst>
              <a:gd name="adj" fmla="val 191760"/>
            </a:avLst>
          </a:prstGeom>
          <a:solidFill>
            <a:srgbClr val="2B0AFF"/>
          </a:solidFill>
          <a:ln/>
        </p:spPr>
      </p:sp>
      <p:sp>
        <p:nvSpPr>
          <p:cNvPr id="26" name="Text 22"/>
          <p:cNvSpPr/>
          <p:nvPr/>
        </p:nvSpPr>
        <p:spPr>
          <a:xfrm>
            <a:off x="4476571" y="4935260"/>
            <a:ext cx="19073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500" dirty="0"/>
          </a:p>
        </p:txBody>
      </p:sp>
      <p:sp>
        <p:nvSpPr>
          <p:cNvPr id="27" name="Text 23"/>
          <p:cNvSpPr/>
          <p:nvPr/>
        </p:nvSpPr>
        <p:spPr>
          <a:xfrm>
            <a:off x="738188" y="5451753"/>
            <a:ext cx="198703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Produit le Plus Cher</a:t>
            </a:r>
            <a:endParaRPr lang="en-US" sz="1550" dirty="0"/>
          </a:p>
        </p:txBody>
      </p:sp>
      <p:sp>
        <p:nvSpPr>
          <p:cNvPr id="28" name="Text 24"/>
          <p:cNvSpPr/>
          <p:nvPr/>
        </p:nvSpPr>
        <p:spPr>
          <a:xfrm>
            <a:off x="738188" y="5795486"/>
            <a:ext cx="766762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 le produit le plus cher de chaque catégorie.</a:t>
            </a:r>
            <a:endParaRPr lang="en-US" sz="1250" dirty="0"/>
          </a:p>
        </p:txBody>
      </p:sp>
      <p:sp>
        <p:nvSpPr>
          <p:cNvPr id="29" name="Shape 25"/>
          <p:cNvSpPr/>
          <p:nvPr/>
        </p:nvSpPr>
        <p:spPr>
          <a:xfrm>
            <a:off x="738188" y="6228636"/>
            <a:ext cx="7667625" cy="746998"/>
          </a:xfrm>
          <a:prstGeom prst="roundRect">
            <a:avLst>
              <a:gd name="adj" fmla="val 8938"/>
            </a:avLst>
          </a:prstGeom>
          <a:solidFill>
            <a:srgbClr val="343232"/>
          </a:solidFill>
          <a:ln/>
        </p:spPr>
      </p:sp>
      <p:sp>
        <p:nvSpPr>
          <p:cNvPr id="30" name="Shape 26"/>
          <p:cNvSpPr/>
          <p:nvPr/>
        </p:nvSpPr>
        <p:spPr>
          <a:xfrm>
            <a:off x="730329" y="6228636"/>
            <a:ext cx="7683341" cy="746998"/>
          </a:xfrm>
          <a:prstGeom prst="roundRect">
            <a:avLst>
              <a:gd name="adj" fmla="val 3192"/>
            </a:avLst>
          </a:prstGeom>
          <a:solidFill>
            <a:srgbClr val="343232"/>
          </a:solidFill>
          <a:ln/>
        </p:spPr>
      </p:sp>
      <p:sp>
        <p:nvSpPr>
          <p:cNvPr id="31" name="Text 27"/>
          <p:cNvSpPr/>
          <p:nvPr/>
        </p:nvSpPr>
        <p:spPr>
          <a:xfrm>
            <a:off x="889278" y="6347817"/>
            <a:ext cx="7365444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t.nom, p.nom, p.prix FROM produit p JOIN typeProduit t ON p.id_type = t.id WHERE p.prix = (SELECT MAX(p2.prix) FROM produit p2 WHERE p2.id_type = p.id_type);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26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8155" y="2838688"/>
            <a:ext cx="8870037" cy="58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5. Gestion des Utilisateurs et Privilèges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1428155" y="3699629"/>
            <a:ext cx="3800594" cy="3511034"/>
          </a:xfrm>
          <a:prstGeom prst="roundRect">
            <a:avLst>
              <a:gd name="adj" fmla="val 222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621869" y="3893344"/>
            <a:ext cx="558403" cy="558403"/>
          </a:xfrm>
          <a:prstGeom prst="roundRect">
            <a:avLst>
              <a:gd name="adj" fmla="val 16373633"/>
            </a:avLst>
          </a:prstGeom>
          <a:solidFill>
            <a:srgbClr val="2B0A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5460" y="4046934"/>
            <a:ext cx="251222" cy="2512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1869" y="4637842"/>
            <a:ext cx="232683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admin_app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621869" y="5040273"/>
            <a:ext cx="341316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Tous les droits sur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GestionStock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621869" y="5547241"/>
            <a:ext cx="3413165" cy="1172051"/>
          </a:xfrm>
          <a:prstGeom prst="roundRect">
            <a:avLst>
              <a:gd name="adj" fmla="val 6671"/>
            </a:avLst>
          </a:prstGeom>
          <a:solidFill>
            <a:srgbClr val="343232"/>
          </a:solidFill>
          <a:ln/>
        </p:spPr>
      </p:sp>
      <p:sp>
        <p:nvSpPr>
          <p:cNvPr id="10" name="Shape 6"/>
          <p:cNvSpPr/>
          <p:nvPr/>
        </p:nvSpPr>
        <p:spPr>
          <a:xfrm>
            <a:off x="1612583" y="5547241"/>
            <a:ext cx="3431738" cy="1172051"/>
          </a:xfrm>
          <a:prstGeom prst="roundRect">
            <a:avLst>
              <a:gd name="adj" fmla="val 2382"/>
            </a:avLst>
          </a:prstGeom>
          <a:solidFill>
            <a:srgbClr val="343232"/>
          </a:solidFill>
          <a:ln/>
        </p:spPr>
      </p:sp>
      <p:sp>
        <p:nvSpPr>
          <p:cNvPr id="11" name="Text 7"/>
          <p:cNvSpPr/>
          <p:nvPr/>
        </p:nvSpPr>
        <p:spPr>
          <a:xfrm>
            <a:off x="1798677" y="5686782"/>
            <a:ext cx="3059549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GRANT ALL PRIVILEGES ON GestionStock.* TO 'admin_app'@'localhost';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414843" y="3699629"/>
            <a:ext cx="3800594" cy="3511034"/>
          </a:xfrm>
          <a:prstGeom prst="roundRect">
            <a:avLst>
              <a:gd name="adj" fmla="val 222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5608558" y="3893344"/>
            <a:ext cx="558403" cy="558403"/>
          </a:xfrm>
          <a:prstGeom prst="roundRect">
            <a:avLst>
              <a:gd name="adj" fmla="val 16373633"/>
            </a:avLst>
          </a:prstGeom>
          <a:solidFill>
            <a:srgbClr val="2B0AFF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2149" y="4046934"/>
            <a:ext cx="251222" cy="25122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608558" y="4637842"/>
            <a:ext cx="232683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lecteur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5608558" y="5040273"/>
            <a:ext cx="341316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Accès en lecture seule.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5608558" y="5547241"/>
            <a:ext cx="3413165" cy="874395"/>
          </a:xfrm>
          <a:prstGeom prst="roundRect">
            <a:avLst>
              <a:gd name="adj" fmla="val 8941"/>
            </a:avLst>
          </a:prstGeom>
          <a:solidFill>
            <a:srgbClr val="343232"/>
          </a:solidFill>
          <a:ln/>
        </p:spPr>
      </p:sp>
      <p:sp>
        <p:nvSpPr>
          <p:cNvPr id="18" name="Shape 13"/>
          <p:cNvSpPr/>
          <p:nvPr/>
        </p:nvSpPr>
        <p:spPr>
          <a:xfrm>
            <a:off x="5599271" y="5547241"/>
            <a:ext cx="3431738" cy="874395"/>
          </a:xfrm>
          <a:prstGeom prst="roundRect">
            <a:avLst>
              <a:gd name="adj" fmla="val 3193"/>
            </a:avLst>
          </a:prstGeom>
          <a:solidFill>
            <a:srgbClr val="343232"/>
          </a:solidFill>
          <a:ln/>
        </p:spPr>
      </p:sp>
      <p:sp>
        <p:nvSpPr>
          <p:cNvPr id="19" name="Text 14"/>
          <p:cNvSpPr/>
          <p:nvPr/>
        </p:nvSpPr>
        <p:spPr>
          <a:xfrm>
            <a:off x="5785366" y="5686782"/>
            <a:ext cx="3059549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GRANT SELECT ON GestionStock.* TO 'lecteur'@'localhost';</a:t>
            </a:r>
            <a:endParaRPr lang="en-US" sz="1450" dirty="0"/>
          </a:p>
        </p:txBody>
      </p:sp>
      <p:sp>
        <p:nvSpPr>
          <p:cNvPr id="20" name="Shape 15"/>
          <p:cNvSpPr/>
          <p:nvPr/>
        </p:nvSpPr>
        <p:spPr>
          <a:xfrm>
            <a:off x="9401532" y="3699629"/>
            <a:ext cx="3800594" cy="3511034"/>
          </a:xfrm>
          <a:prstGeom prst="roundRect">
            <a:avLst>
              <a:gd name="adj" fmla="val 222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9595247" y="3893344"/>
            <a:ext cx="558403" cy="558403"/>
          </a:xfrm>
          <a:prstGeom prst="roundRect">
            <a:avLst>
              <a:gd name="adj" fmla="val 16373633"/>
            </a:avLst>
          </a:prstGeom>
          <a:solidFill>
            <a:srgbClr val="2B0AFF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8837" y="4046934"/>
            <a:ext cx="251222" cy="251222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595247" y="4637842"/>
            <a:ext cx="232683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api_user</a:t>
            </a:r>
            <a:endParaRPr lang="en-US" sz="1800" dirty="0"/>
          </a:p>
        </p:txBody>
      </p:sp>
      <p:sp>
        <p:nvSpPr>
          <p:cNvPr id="24" name="Text 18"/>
          <p:cNvSpPr/>
          <p:nvPr/>
        </p:nvSpPr>
        <p:spPr>
          <a:xfrm>
            <a:off x="9595247" y="5040273"/>
            <a:ext cx="341316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SELECT, INSERT, UPDATE depuis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127.0.0.1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50" dirty="0"/>
          </a:p>
        </p:txBody>
      </p:sp>
      <p:sp>
        <p:nvSpPr>
          <p:cNvPr id="25" name="Shape 19"/>
          <p:cNvSpPr/>
          <p:nvPr/>
        </p:nvSpPr>
        <p:spPr>
          <a:xfrm>
            <a:off x="9595247" y="5844897"/>
            <a:ext cx="3413165" cy="1172051"/>
          </a:xfrm>
          <a:prstGeom prst="roundRect">
            <a:avLst>
              <a:gd name="adj" fmla="val 6671"/>
            </a:avLst>
          </a:prstGeom>
          <a:solidFill>
            <a:srgbClr val="343232"/>
          </a:solidFill>
          <a:ln/>
        </p:spPr>
      </p:sp>
      <p:sp>
        <p:nvSpPr>
          <p:cNvPr id="26" name="Shape 20"/>
          <p:cNvSpPr/>
          <p:nvPr/>
        </p:nvSpPr>
        <p:spPr>
          <a:xfrm>
            <a:off x="9585960" y="5844897"/>
            <a:ext cx="3431738" cy="1172051"/>
          </a:xfrm>
          <a:prstGeom prst="roundRect">
            <a:avLst>
              <a:gd name="adj" fmla="val 2382"/>
            </a:avLst>
          </a:prstGeom>
          <a:solidFill>
            <a:srgbClr val="343232"/>
          </a:solidFill>
          <a:ln/>
        </p:spPr>
      </p:sp>
      <p:sp>
        <p:nvSpPr>
          <p:cNvPr id="27" name="Text 21"/>
          <p:cNvSpPr/>
          <p:nvPr/>
        </p:nvSpPr>
        <p:spPr>
          <a:xfrm>
            <a:off x="9772055" y="5984438"/>
            <a:ext cx="3059549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GRANT SELECT, INSERT, UPDATE ON GestionStock.* TO 'api_user'@'127.0.0.1';</a:t>
            </a:r>
            <a:endParaRPr lang="en-US" sz="1450" dirty="0"/>
          </a:p>
        </p:txBody>
      </p:sp>
      <p:sp>
        <p:nvSpPr>
          <p:cNvPr id="28" name="Text 22"/>
          <p:cNvSpPr/>
          <p:nvPr/>
        </p:nvSpPr>
        <p:spPr>
          <a:xfrm>
            <a:off x="1428155" y="7419975"/>
            <a:ext cx="1177397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commande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FLUSH PRIVILEGES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 utilisée pour appliquer les changements immédiatement.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990005"/>
            <a:ext cx="5029081" cy="62494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0318" y="1398151"/>
            <a:ext cx="7513915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6. Tests de Droits &amp; 7. Sauvegarde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40318" y="2427089"/>
            <a:ext cx="274427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Tests de Droits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40318" y="2952988"/>
            <a:ext cx="370855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lecteur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SELECT fonctionne, INSERT échoue.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40318" y="3602474"/>
            <a:ext cx="370855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api_user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SELECT, INSERT, UPDATE fonctionnent, ALTER échoue.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40318" y="4352568"/>
            <a:ext cx="370855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Ces tests confirment l'application correcte du principe du moindre privilège.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4802743" y="2427089"/>
            <a:ext cx="3627596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Sauvegarde &amp; Restauration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4802743" y="2952988"/>
            <a:ext cx="3708559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Sauvegarde avec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mysqldump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4802743" y="3451503"/>
            <a:ext cx="3708559" cy="859869"/>
          </a:xfrm>
          <a:prstGeom prst="roundRect">
            <a:avLst>
              <a:gd name="adj" fmla="val 8936"/>
            </a:avLst>
          </a:prstGeom>
          <a:solidFill>
            <a:srgbClr val="343232"/>
          </a:solidFill>
          <a:ln/>
        </p:spPr>
      </p:sp>
      <p:sp>
        <p:nvSpPr>
          <p:cNvPr id="12" name="Shape 8"/>
          <p:cNvSpPr/>
          <p:nvPr/>
        </p:nvSpPr>
        <p:spPr>
          <a:xfrm>
            <a:off x="4793694" y="3451503"/>
            <a:ext cx="3726656" cy="859869"/>
          </a:xfrm>
          <a:prstGeom prst="roundRect">
            <a:avLst>
              <a:gd name="adj" fmla="val 3192"/>
            </a:avLst>
          </a:prstGeom>
          <a:solidFill>
            <a:srgbClr val="343232"/>
          </a:solidFill>
          <a:ln/>
        </p:spPr>
      </p:sp>
      <p:sp>
        <p:nvSpPr>
          <p:cNvPr id="13" name="Text 9"/>
          <p:cNvSpPr/>
          <p:nvPr/>
        </p:nvSpPr>
        <p:spPr>
          <a:xfrm>
            <a:off x="4976574" y="3588663"/>
            <a:ext cx="336089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mysqldump -u root -p GestionStock &gt; C:\backup_gestionstock.sql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4802743" y="4517112"/>
            <a:ext cx="3708559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Restauration :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4802743" y="5015627"/>
            <a:ext cx="3708559" cy="859869"/>
          </a:xfrm>
          <a:prstGeom prst="roundRect">
            <a:avLst>
              <a:gd name="adj" fmla="val 8936"/>
            </a:avLst>
          </a:prstGeom>
          <a:solidFill>
            <a:srgbClr val="343232"/>
          </a:solidFill>
          <a:ln/>
        </p:spPr>
      </p:sp>
      <p:sp>
        <p:nvSpPr>
          <p:cNvPr id="16" name="Shape 12"/>
          <p:cNvSpPr/>
          <p:nvPr/>
        </p:nvSpPr>
        <p:spPr>
          <a:xfrm>
            <a:off x="4793694" y="5015627"/>
            <a:ext cx="3726656" cy="859869"/>
          </a:xfrm>
          <a:prstGeom prst="roundRect">
            <a:avLst>
              <a:gd name="adj" fmla="val 3192"/>
            </a:avLst>
          </a:prstGeom>
          <a:solidFill>
            <a:srgbClr val="343232"/>
          </a:solidFill>
          <a:ln/>
        </p:spPr>
      </p:sp>
      <p:sp>
        <p:nvSpPr>
          <p:cNvPr id="17" name="Text 13"/>
          <p:cNvSpPr/>
          <p:nvPr/>
        </p:nvSpPr>
        <p:spPr>
          <a:xfrm>
            <a:off x="4976574" y="5152787"/>
            <a:ext cx="336089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mysql -u root -p GestionStock &lt; C:\backup_gestionstock.sql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4802743" y="6081236"/>
            <a:ext cx="370855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suppression volontaire d'une table et sa restauration ont été vérifiées.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2026-01-21T09:41:57Z</dcterms:created>
  <dcterms:modified xsi:type="dcterms:W3CDTF">2026-01-21T09:41:57Z</dcterms:modified>
</cp:coreProperties>
</file>